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353" r:id="rId4"/>
    <p:sldId id="270" r:id="rId5"/>
    <p:sldId id="370" r:id="rId6"/>
    <p:sldId id="371" r:id="rId7"/>
    <p:sldId id="355" r:id="rId8"/>
    <p:sldId id="359" r:id="rId9"/>
    <p:sldId id="261" r:id="rId10"/>
    <p:sldId id="30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91128-539C-4121-9C10-9F1C798968F1}" v="6" dt="2020-02-07T21:18:21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66" autoAdjust="0"/>
  </p:normalViewPr>
  <p:slideViewPr>
    <p:cSldViewPr>
      <p:cViewPr varScale="1">
        <p:scale>
          <a:sx n="53" d="100"/>
          <a:sy n="53" d="100"/>
        </p:scale>
        <p:origin x="16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 Timmerman-Schultink" userId="909d73a2-ce1d-4bb7-a7cd-998cd5c8cd57" providerId="ADAL" clId="{65291128-539C-4121-9C10-9F1C798968F1}"/>
    <pc:docChg chg="undo custSel addSld delSld modSld">
      <pc:chgData name="Rina Timmerman-Schultink" userId="909d73a2-ce1d-4bb7-a7cd-998cd5c8cd57" providerId="ADAL" clId="{65291128-539C-4121-9C10-9F1C798968F1}" dt="2020-02-07T21:18:21.511" v="8"/>
      <pc:docMkLst>
        <pc:docMk/>
      </pc:docMkLst>
      <pc:sldChg chg="add setBg">
        <pc:chgData name="Rina Timmerman-Schultink" userId="909d73a2-ce1d-4bb7-a7cd-998cd5c8cd57" providerId="ADAL" clId="{65291128-539C-4121-9C10-9F1C798968F1}" dt="2020-02-07T21:18:21.511" v="8"/>
        <pc:sldMkLst>
          <pc:docMk/>
          <pc:sldMk cId="1930680719" sldId="261"/>
        </pc:sldMkLst>
      </pc:sldChg>
      <pc:sldChg chg="add del setBg">
        <pc:chgData name="Rina Timmerman-Schultink" userId="909d73a2-ce1d-4bb7-a7cd-998cd5c8cd57" providerId="ADAL" clId="{65291128-539C-4121-9C10-9F1C798968F1}" dt="2020-02-07T21:17:04.115" v="2"/>
        <pc:sldMkLst>
          <pc:docMk/>
          <pc:sldMk cId="284931612" sldId="372"/>
        </pc:sldMkLst>
      </pc:sldChg>
      <pc:sldChg chg="add del setBg">
        <pc:chgData name="Rina Timmerman-Schultink" userId="909d73a2-ce1d-4bb7-a7cd-998cd5c8cd57" providerId="ADAL" clId="{65291128-539C-4121-9C10-9F1C798968F1}" dt="2020-02-07T21:17:11.895" v="6"/>
        <pc:sldMkLst>
          <pc:docMk/>
          <pc:sldMk cId="314078406" sldId="372"/>
        </pc:sldMkLst>
      </pc:sldChg>
      <pc:sldChg chg="add del">
        <pc:chgData name="Rina Timmerman-Schultink" userId="909d73a2-ce1d-4bb7-a7cd-998cd5c8cd57" providerId="ADAL" clId="{65291128-539C-4121-9C10-9F1C798968F1}" dt="2020-02-07T21:17:08.203" v="4" actId="47"/>
        <pc:sldMkLst>
          <pc:docMk/>
          <pc:sldMk cId="4281601624" sldId="372"/>
        </pc:sldMkLst>
      </pc:sldChg>
    </pc:docChg>
  </pc:docChgLst>
  <pc:docChgLst>
    <pc:chgData name="Rina Timmerman-Schultink" userId="909d73a2-ce1d-4bb7-a7cd-998cd5c8cd57" providerId="ADAL" clId="{B3E02E3B-9CEE-490D-A040-F5924F60D449}"/>
    <pc:docChg chg="custSel modSld">
      <pc:chgData name="Rina Timmerman-Schultink" userId="909d73a2-ce1d-4bb7-a7cd-998cd5c8cd57" providerId="ADAL" clId="{B3E02E3B-9CEE-490D-A040-F5924F60D449}" dt="2019-12-16T16:17:32.982" v="226" actId="6549"/>
      <pc:docMkLst>
        <pc:docMk/>
      </pc:docMkLst>
      <pc:sldChg chg="modSp">
        <pc:chgData name="Rina Timmerman-Schultink" userId="909d73a2-ce1d-4bb7-a7cd-998cd5c8cd57" providerId="ADAL" clId="{B3E02E3B-9CEE-490D-A040-F5924F60D449}" dt="2019-12-16T16:17:32.982" v="226" actId="6549"/>
        <pc:sldMkLst>
          <pc:docMk/>
          <pc:sldMk cId="4281601624" sldId="372"/>
        </pc:sldMkLst>
        <pc:spChg chg="mod">
          <ac:chgData name="Rina Timmerman-Schultink" userId="909d73a2-ce1d-4bb7-a7cd-998cd5c8cd57" providerId="ADAL" clId="{B3E02E3B-9CEE-490D-A040-F5924F60D449}" dt="2019-12-16T16:17:32.982" v="226" actId="6549"/>
          <ac:spMkLst>
            <pc:docMk/>
            <pc:sldMk cId="4281601624" sldId="37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3AC5-52A1-4DAF-B770-C355186B205F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27D2-1E6A-42BE-A98B-3FA956F8C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41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OP: De ELO verstuurt geen automatische meldingen naar de docent indien een deelnemer een document</a:t>
            </a:r>
            <a:r>
              <a:rPr lang="nl-NL" baseline="0" dirty="0"/>
              <a:t> in de ELO heeft geüpload.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</a:t>
            </a:r>
            <a:r>
              <a:rPr lang="nl-NL" baseline="0" dirty="0"/>
              <a:t> </a:t>
            </a:r>
            <a:r>
              <a:rPr lang="en-US" dirty="0" err="1"/>
              <a:t>McGonigal</a:t>
            </a:r>
            <a:r>
              <a:rPr lang="en-US" dirty="0"/>
              <a:t>, J. (2011). </a:t>
            </a:r>
            <a:r>
              <a:rPr lang="en-US" i="1" dirty="0"/>
              <a:t>Reality is broken: Why games make us better and how they can change the world</a:t>
            </a:r>
            <a:r>
              <a:rPr lang="en-US" dirty="0"/>
              <a:t>. Penguin.</a:t>
            </a:r>
            <a:r>
              <a:rPr lang="en-US" baseline="0" dirty="0"/>
              <a:t> (p.379, 380)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Official Trailer Civilization VI via https://www.youtube.com/watch?v=5KdE0p2joJw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Official Trailer The Sims 4 Parenthood via https://www.youtube.com/watch?v=MIW6kougM6w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71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(p.382, 383)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71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(p.383)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71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Algemeen</a:t>
            </a:r>
            <a:r>
              <a:rPr lang="nl-NL" baseline="0" dirty="0"/>
              <a:t> format voor in de presentatie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91FF8-D2F9-44DF-91EE-406AD9F53A3F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https://padlet.com/Digididact/NelDigispel en voeg je bijdrage toe middels het </a:t>
            </a:r>
            <a:r>
              <a:rPr lang="nl-NL" dirty="0" err="1"/>
              <a:t>plus-teken</a:t>
            </a:r>
            <a:r>
              <a:rPr lang="nl-NL" dirty="0"/>
              <a:t>.</a:t>
            </a:r>
          </a:p>
          <a:p>
            <a:r>
              <a:rPr lang="nl-NL" dirty="0"/>
              <a:t>Iedereen met de link of de QR-code heeft toegang tot de </a:t>
            </a:r>
            <a:r>
              <a:rPr lang="nl-NL" dirty="0" err="1"/>
              <a:t>padlet</a:t>
            </a:r>
            <a:r>
              <a:rPr lang="nl-NL" dirty="0"/>
              <a:t>. Hij zal via Google of de publieke delen van </a:t>
            </a:r>
            <a:r>
              <a:rPr lang="nl-NL" dirty="0" err="1"/>
              <a:t>Padlet</a:t>
            </a:r>
            <a:r>
              <a:rPr lang="nl-NL" dirty="0"/>
              <a:t> niet te zien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91FF8-D2F9-44DF-91EE-406AD9F53A3F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27D2-1E6A-42BE-A98B-3FA956F8C15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63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12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3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72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6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4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9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3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0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6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0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1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6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3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32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9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37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8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59E3-8329-4D29-A6EF-F7AD50496906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DF34-46DA-4630-9210-04D4DF788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7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9BE676-0ECC-4B1A-97C9-2AF613A80DF4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7-2-2020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476EBC-3F42-4CE8-BD90-6CBF873EEDAA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090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adlet.com/Digididact/NelDigispel" TargetMode="External"/><Relationship Id="rId5" Type="http://schemas.openxmlformats.org/officeDocument/2006/relationships/hyperlink" Target="https://www.mbostad.nl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123728" y="620688"/>
            <a:ext cx="5256584" cy="19697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nl-N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3200" b="1" cap="all" dirty="0">
                <a:ln w="0"/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 r="-100000" b="-100000"/>
                </a:gradFill>
                <a:effectLst>
                  <a:reflection blurRad="12700" stA="50000" endPos="50000" dist="5000" dir="5400000" sy="-100000" rotWithShape="0"/>
                </a:effectLst>
              </a:rPr>
              <a:t>Digispel</a:t>
            </a:r>
          </a:p>
          <a:p>
            <a:pPr algn="ctr"/>
            <a:r>
              <a:rPr lang="nl-NL" sz="3200" b="1" cap="all" dirty="0">
                <a:ln w="0"/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 r="-100000" b="-100000"/>
                </a:gradFill>
                <a:effectLst>
                  <a:reflection blurRad="12700" stA="50000" endPos="50000" dist="5000" dir="5400000" sy="-100000" rotWithShape="0"/>
                </a:effectLst>
              </a:rPr>
              <a:t>Level</a:t>
            </a:r>
            <a:endParaRPr lang="nl-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hs0057596\AppData\Local\Microsoft\Windows\Temporary Internet Files\Content.IE5\525P2CTZ\stars-72021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9962"/>
            <a:ext cx="1152128" cy="11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598152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511" y="260648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Level 5: </a:t>
            </a:r>
            <a:r>
              <a:rPr lang="nl-NL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Digi</a:t>
            </a:r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 Spelmaster!</a:t>
            </a:r>
            <a:b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gency FB" panose="020B0503020202020204" pitchFamily="34" charset="0"/>
              </a:rPr>
              <a:t>Vergeet niet de diavoorstelling te starten, anders werken de linkjes niet.</a:t>
            </a:r>
            <a:endParaRPr lang="nl-NL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In dit level rond je Digispel The Game af.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Je informeert je leerlingen over beroep en beroepsvaardigheden in de game-industrie.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Je illustreert dit aan de hand van eigen producten en leerervaringen die je in een </a:t>
            </a:r>
            <a:r>
              <a:rPr lang="nl-NL" sz="2600" dirty="0" err="1">
                <a:solidFill>
                  <a:schemeClr val="bg1"/>
                </a:solidFill>
                <a:latin typeface="Garamond" panose="02020404030301010803" pitchFamily="18" charset="0"/>
              </a:rPr>
              <a:t>Padlet</a:t>
            </a: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 opneemt. 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Je maakt hierbij gebruik van de beroepsgeoriënteerde omgeving van MBO Stad.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Je controleert of je het minimum aantal missies hebt uitgevoerd en desbetreffende uitwerkingen met anderen en via de community (</a:t>
            </a:r>
            <a:r>
              <a:rPr lang="nl-NL" sz="2600" dirty="0" err="1">
                <a:solidFill>
                  <a:schemeClr val="bg1"/>
                </a:solidFill>
                <a:latin typeface="Garamond" panose="02020404030301010803" pitchFamily="18" charset="0"/>
              </a:rPr>
              <a:t>Classdojo</a:t>
            </a: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) hebt gedeeld. 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Je uploadt je game design portfolio in de ELO bij Keuzeprofielen – Digispel – </a:t>
            </a:r>
            <a:r>
              <a:rPr lang="nl-NL" sz="2600" dirty="0" err="1">
                <a:solidFill>
                  <a:schemeClr val="bg1"/>
                </a:solidFill>
                <a:latin typeface="Garamond" panose="02020404030301010803" pitchFamily="18" charset="0"/>
              </a:rPr>
              <a:t>Achievements</a:t>
            </a:r>
            <a:r>
              <a:rPr lang="nl-NL" sz="2600" dirty="0">
                <a:solidFill>
                  <a:schemeClr val="bg1"/>
                </a:solidFill>
                <a:latin typeface="Garamond" panose="02020404030301010803" pitchFamily="18" charset="0"/>
              </a:rPr>
              <a:t> en informeert je docent per mail. </a:t>
            </a:r>
          </a:p>
          <a:p>
            <a:pPr marL="0" indent="0">
              <a:buNone/>
            </a:pPr>
            <a:endParaRPr lang="nl-NL" sz="2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598152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‘God Games’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Er bestaat een genre computergames dat ‘god games’ genoemd wordt. Het zijn simulaties die spelers in staat stellen om voor heel lange tijd dingen op aarde ingrijpend te beïnvloeden</a:t>
            </a:r>
            <a:r>
              <a:rPr lang="nl-NL" sz="1800" dirty="0">
                <a:solidFill>
                  <a:schemeClr val="bg1"/>
                </a:solidFill>
                <a:latin typeface="Garamond" panose="02020404030301010803" pitchFamily="18" charset="0"/>
              </a:rPr>
              <a:t>. 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Spellen als </a:t>
            </a:r>
            <a:r>
              <a:rPr lang="nl-NL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The </a:t>
            </a:r>
            <a:r>
              <a:rPr lang="nl-NL" sz="2800" i="1" dirty="0" err="1">
                <a:solidFill>
                  <a:schemeClr val="bg1"/>
                </a:solidFill>
                <a:latin typeface="Garamond" panose="02020404030301010803" pitchFamily="18" charset="0"/>
              </a:rPr>
              <a:t>Sims</a:t>
            </a:r>
            <a:r>
              <a:rPr lang="nl-NL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 (klik) 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en </a:t>
            </a:r>
            <a:r>
              <a:rPr lang="nl-NL" sz="2800" i="1" dirty="0" err="1">
                <a:solidFill>
                  <a:schemeClr val="bg1"/>
                </a:solidFill>
                <a:latin typeface="Garamond" panose="02020404030301010803" pitchFamily="18" charset="0"/>
              </a:rPr>
              <a:t>Civilization</a:t>
            </a:r>
            <a:r>
              <a:rPr lang="nl-NL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 (klik) 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zijn voorbeelden.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Wat deze gamesoort kenmerkt is dat ze spelers aanmoedigen zich te bekwamen in 3 vaardigheden voor het oplossen van wereldproblemen: werken in de context van een zeer lange toekomst, denken vanuit onderling verbonden systemen en ontdekkend leren (experimenteren).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598152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3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Verrijkend leermiddel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Natuurlijk zijn computergames geen testomgevingen voor het zelfstandig oplossen van wereldproblemen zoals honger, klimaatverandering, oorlogen, etc.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Computergames zijn vooralsnog voor dergelijke complexe problemen en systemen te simpel.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Toch zijn games wel meer dan enkel het tegengaan van verveling of ons blij maken. Games kunnen mensen helpen nieuwe dingen uit te vinden en te testen. Hoe?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Ze stimuleren een van de belangrijkste eigenschappen van mensen: VERBEELDINGSKRACHT.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598152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Digispel The Game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Digispel The Game is ontworpen met als doel kennis en vaardigheden leren. En nog meer: coöperatief werken en creatief vermogen stimuleren.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Het boek </a:t>
            </a:r>
            <a:r>
              <a:rPr lang="nl-NL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Reality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Broken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 (</a:t>
            </a:r>
            <a:r>
              <a:rPr lang="nl-NL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McGonigal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, 2011) gaat in hoofdstuk 14 in op het tijdperk van de menselijke beïnvloeding van de aarde. </a:t>
            </a:r>
            <a:r>
              <a:rPr lang="nl-NL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McGonigal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 gaat aan de hand van voorbeelden in op de vraag hoe games jongen mensen kunnen voorbereiden op een actievere rol in ontwikkelingen die helpen onze leefwereld beter te maken?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Laten we vanuit de doelen van </a:t>
            </a:r>
            <a:r>
              <a:rPr lang="nl-NL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Digispel</a:t>
            </a: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 deze vraag </a:t>
            </a:r>
            <a:b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nl-NL" sz="2800" dirty="0">
                <a:solidFill>
                  <a:schemeClr val="bg1"/>
                </a:solidFill>
                <a:latin typeface="Garamond" panose="02020404030301010803" pitchFamily="18" charset="0"/>
              </a:rPr>
              <a:t>mee de klas in nemen naar JOUW LEERLINGEN.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598152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gency FB" panose="020B0503020202020204" pitchFamily="34" charset="0"/>
              </a:rPr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Garamond" panose="02020404030301010803" pitchFamily="18" charset="0"/>
              </a:rPr>
              <a:t>Voordat je dit level en daarmee Digispel tot een waardig einde weet te brengen, staat er nog een laatste missie voor je klaar.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Garamond" panose="02020404030301010803" pitchFamily="18" charset="0"/>
              </a:rPr>
              <a:t>Klik op de Next button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Garamond" panose="02020404030301010803" pitchFamily="18" charset="0"/>
              </a:rPr>
              <a:t>en ga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Garamond" panose="02020404030301010803" pitchFamily="18" charset="0"/>
              </a:rPr>
              <a:t>REAL TIME naar je missie.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5610510"/>
            <a:ext cx="998759" cy="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72008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nl-NL" sz="2800" dirty="0">
                <a:latin typeface="a_Algerius" panose="04040705040802020702" pitchFamily="82" charset="-52"/>
              </a:rPr>
              <a:t>Level</a:t>
            </a:r>
            <a:endParaRPr lang="nl-NL" sz="2800" b="1" dirty="0">
              <a:latin typeface="a_Algerius" panose="04040705040802020702" pitchFamily="82" charset="-52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0660"/>
            <a:ext cx="2160239" cy="2248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C:\Users\hs0057596\AppData\Local\Microsoft\Windows\Temporary Internet Files\Content.IE5\525P2CTZ\10-Number-P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053610" cy="18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el 14"/>
          <p:cNvSpPr txBox="1">
            <a:spLocks/>
          </p:cNvSpPr>
          <p:nvPr/>
        </p:nvSpPr>
        <p:spPr>
          <a:xfrm>
            <a:off x="2627784" y="1563008"/>
            <a:ext cx="4176464" cy="4320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dirty="0">
                <a:solidFill>
                  <a:prstClr val="white"/>
                </a:solidFill>
                <a:latin typeface="a_Algerius" panose="04040705040802020702" pitchFamily="82" charset="-52"/>
              </a:rPr>
              <a:t>Mission card</a:t>
            </a:r>
            <a:endParaRPr lang="nl-NL" sz="2400" b="1" dirty="0">
              <a:solidFill>
                <a:prstClr val="white"/>
              </a:solidFill>
              <a:latin typeface="a_Algerius" panose="04040705040802020702" pitchFamily="82" charset="-52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724146" y="2492896"/>
            <a:ext cx="5848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>
                <a:solidFill>
                  <a:prstClr val="white"/>
                </a:solidFill>
                <a:latin typeface="Garamond" panose="02020404030301010803" pitchFamily="18" charset="0"/>
              </a:rPr>
              <a:t>Nel heeft een </a:t>
            </a:r>
            <a:r>
              <a:rPr lang="nl-NL" sz="3600" i="1" dirty="0">
                <a:solidFill>
                  <a:prstClr val="white"/>
                </a:solidFill>
                <a:latin typeface="Garamond" panose="02020404030301010803" pitchFamily="18" charset="0"/>
              </a:rPr>
              <a:t>verplichte</a:t>
            </a:r>
            <a:r>
              <a:rPr lang="nl-NL" sz="3600" dirty="0">
                <a:solidFill>
                  <a:prstClr val="white"/>
                </a:solidFill>
                <a:latin typeface="Garamond" panose="02020404030301010803" pitchFamily="18" charset="0"/>
              </a:rPr>
              <a:t> missie #</a:t>
            </a:r>
            <a:r>
              <a:rPr lang="nl-NL" sz="3600" dirty="0" err="1">
                <a:solidFill>
                  <a:prstClr val="white"/>
                </a:solidFill>
                <a:latin typeface="Garamond" panose="02020404030301010803" pitchFamily="18" charset="0"/>
              </a:rPr>
              <a:t>mbostad</a:t>
            </a:r>
            <a:r>
              <a:rPr lang="nl-NL" sz="3600" dirty="0">
                <a:solidFill>
                  <a:prstClr val="white"/>
                </a:solidFill>
                <a:latin typeface="Garamond" panose="02020404030301010803" pitchFamily="18" charset="0"/>
              </a:rPr>
              <a:t> voor je klaar staan. Ga naar de bijbehorende mission card en speel de missie.</a:t>
            </a:r>
            <a:br>
              <a:rPr lang="nl-NL" sz="3600" dirty="0">
                <a:solidFill>
                  <a:prstClr val="white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prstClr val="white"/>
                </a:solidFill>
                <a:latin typeface="Garamond" panose="02020404030301010803" pitchFamily="18" charset="0"/>
              </a:rPr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24912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524519" cy="72008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nl-NL" sz="2600" dirty="0">
                <a:latin typeface="a_Algerius" panose="04040705040802020702" pitchFamily="82" charset="-52"/>
              </a:rPr>
              <a:t>Level 5: </a:t>
            </a:r>
            <a:r>
              <a:rPr lang="nl-NL" sz="2600" dirty="0" err="1">
                <a:latin typeface="a_Algerius" panose="04040705040802020702" pitchFamily="82" charset="-52"/>
              </a:rPr>
              <a:t>Digi</a:t>
            </a:r>
            <a:r>
              <a:rPr lang="nl-NL" sz="2600" dirty="0">
                <a:latin typeface="a_Algerius" panose="04040705040802020702" pitchFamily="82" charset="-52"/>
              </a:rPr>
              <a:t> Spelmaster</a:t>
            </a:r>
            <a:endParaRPr lang="nl-NL" sz="2600" b="1" dirty="0">
              <a:latin typeface="a_Algerius" panose="04040705040802020702" pitchFamily="82" charset="-52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660"/>
            <a:ext cx="1368152" cy="1387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C:\Users\hs0057596\AppData\Local\Microsoft\Windows\Temporary Internet Files\Content.IE5\525P2CTZ\10-Number-P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99" y="5301208"/>
            <a:ext cx="1440160" cy="12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el 14"/>
          <p:cNvSpPr txBox="1">
            <a:spLocks/>
          </p:cNvSpPr>
          <p:nvPr/>
        </p:nvSpPr>
        <p:spPr>
          <a:xfrm>
            <a:off x="2192558" y="1565790"/>
            <a:ext cx="5508295" cy="4320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dirty="0">
                <a:solidFill>
                  <a:prstClr val="white"/>
                </a:solidFill>
                <a:latin typeface="a_Algerius" panose="04040705040802020702" pitchFamily="82" charset="-52"/>
              </a:rPr>
              <a:t>Mission card #</a:t>
            </a:r>
            <a:r>
              <a:rPr lang="nl-NL" sz="2400" dirty="0" err="1">
                <a:solidFill>
                  <a:prstClr val="white"/>
                </a:solidFill>
                <a:latin typeface="a_Algerius" panose="04040705040802020702" pitchFamily="82" charset="-52"/>
              </a:rPr>
              <a:t>mbostad</a:t>
            </a:r>
            <a:endParaRPr lang="nl-NL" sz="2400" b="1" dirty="0">
              <a:solidFill>
                <a:prstClr val="white"/>
              </a:solidFill>
              <a:latin typeface="a_Algerius" panose="04040705040802020702" pitchFamily="82" charset="-52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23528" y="199783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Mbo Stad is een informatieve, interactieve beroepsgeoriënteerde omgeving voor leerlingen. Verken de omgeving via 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  <a:hlinkClick r:id="rId5"/>
              </a:rPr>
              <a:t>mbostad.nl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. </a:t>
            </a:r>
          </a:p>
          <a:p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Geef nu jou leerlingen actuele en relevante informatie over de weg naar ‘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</a:rPr>
              <a:t>gamedeveloper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’ (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</a:rPr>
              <a:t>mbostad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: 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</a:rPr>
              <a:t>softwaredeveloper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) op basis van wat jij geleerd én gemaakt hebt tijdens 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</a:rPr>
              <a:t>Digispel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 The Game. Vul in/aan of voeg toe: inleiding, werken bij, meer over dit beroep (kies), meer over de beroepsvaardigheden, meer over een 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</a:rPr>
              <a:t>Digispel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 maken (en voeg je spel bij), zoek een school/opleiding (breng in kaart voor jouw regio), soortgelijke beroepen (en niveau), “dit is iets met…”, of voeg zelf een relevant onderdeel of belangrijke informatie toe. </a:t>
            </a:r>
          </a:p>
          <a:p>
            <a:b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</a:b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Deel in de </a:t>
            </a:r>
            <a:r>
              <a:rPr lang="nl-NL" sz="2400" dirty="0" err="1">
                <a:solidFill>
                  <a:prstClr val="white"/>
                </a:solidFill>
                <a:latin typeface="Garamond" panose="02020404030301010803" pitchFamily="18" charset="0"/>
                <a:hlinkClick r:id="rId6"/>
              </a:rPr>
              <a:t>Padlet</a:t>
            </a:r>
            <a:r>
              <a:rPr lang="nl-NL" sz="2400" dirty="0">
                <a:solidFill>
                  <a:prstClr val="white"/>
                </a:solidFill>
                <a:latin typeface="Garamond" panose="02020404030301010803" pitchFamily="18" charset="0"/>
              </a:rPr>
              <a:t>. Voeg bij in je portfolio o.v.v. mission card.</a:t>
            </a:r>
            <a:br>
              <a:rPr lang="nl-NL" sz="2000" dirty="0">
                <a:solidFill>
                  <a:prstClr val="white"/>
                </a:solidFill>
                <a:latin typeface="Garamond" panose="02020404030301010803" pitchFamily="18" charset="0"/>
              </a:rPr>
            </a:br>
            <a:endParaRPr lang="nl-NL" sz="200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endParaRPr lang="nl-NL" sz="2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8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6309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nl-NL" sz="4400" b="1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br>
              <a:rPr lang="nl-NL" sz="4000" b="1" dirty="0">
                <a:latin typeface="Agency FB" panose="020B0503020202020204" pitchFamily="34" charset="0"/>
              </a:rPr>
            </a:br>
            <a:r>
              <a:rPr lang="nl-NL" sz="4000" b="1" dirty="0">
                <a:latin typeface="Agency FB" panose="020B0503020202020204" pitchFamily="34" charset="0"/>
              </a:rPr>
              <a:t>Einde van dit level</a:t>
            </a:r>
          </a:p>
          <a:p>
            <a:pPr marL="0" indent="0" algn="ctr">
              <a:buNone/>
            </a:pPr>
            <a:r>
              <a:rPr lang="nl-NL" sz="4800" b="1" dirty="0">
                <a:latin typeface="Agency FB" panose="020B0503020202020204" pitchFamily="34" charset="0"/>
              </a:rPr>
              <a:t>Gefeliciteerd, </a:t>
            </a:r>
            <a:br>
              <a:rPr lang="nl-NL" sz="4800" b="1" dirty="0">
                <a:latin typeface="Agency FB" panose="020B0503020202020204" pitchFamily="34" charset="0"/>
              </a:rPr>
            </a:br>
            <a:r>
              <a:rPr lang="nl-NL" sz="4800" b="1" dirty="0" err="1">
                <a:latin typeface="Agency FB" panose="020B0503020202020204" pitchFamily="34" charset="0"/>
              </a:rPr>
              <a:t>Digi</a:t>
            </a:r>
            <a:r>
              <a:rPr lang="nl-NL" sz="4800" b="1" dirty="0">
                <a:latin typeface="Agency FB" panose="020B0503020202020204" pitchFamily="34" charset="0"/>
              </a:rPr>
              <a:t> Spelmaster!</a:t>
            </a:r>
          </a:p>
          <a:p>
            <a:pPr marL="0" indent="0" algn="ctr">
              <a:buNone/>
            </a:pPr>
            <a:r>
              <a:rPr lang="nl-NL" sz="2400" b="1" dirty="0">
                <a:latin typeface="Agency FB" panose="020B0503020202020204" pitchFamily="34" charset="0"/>
              </a:rPr>
              <a:t>Je ontvangt je definitieve certificaat en titel </a:t>
            </a:r>
            <a:r>
              <a:rPr lang="nl-NL" sz="2400" b="1" dirty="0" err="1">
                <a:latin typeface="Agency FB" panose="020B0503020202020204" pitchFamily="34" charset="0"/>
              </a:rPr>
              <a:t>Digi</a:t>
            </a:r>
            <a:r>
              <a:rPr lang="nl-NL" sz="2400" b="1" dirty="0">
                <a:latin typeface="Agency FB" panose="020B0503020202020204" pitchFamily="34" charset="0"/>
              </a:rPr>
              <a:t> Spelmaster nadat de docent je missies afgetekend en beoordeling toegestuurd heeft</a:t>
            </a:r>
            <a:r>
              <a:rPr lang="nl-NL" b="1" dirty="0"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4888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743</Words>
  <Application>Microsoft Office PowerPoint</Application>
  <PresentationFormat>Diavoorstelling (4:3)</PresentationFormat>
  <Paragraphs>59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a_Algerius</vt:lpstr>
      <vt:lpstr>Agency FB</vt:lpstr>
      <vt:lpstr>Arial</vt:lpstr>
      <vt:lpstr>Calibri</vt:lpstr>
      <vt:lpstr>Garamond</vt:lpstr>
      <vt:lpstr>Rockwell</vt:lpstr>
      <vt:lpstr>Wingdings 2</vt:lpstr>
      <vt:lpstr>Kantoorthema</vt:lpstr>
      <vt:lpstr>Gieterij</vt:lpstr>
      <vt:lpstr>PowerPoint-presentatie</vt:lpstr>
      <vt:lpstr>Level 5: Digi Spelmaster! Vergeet niet de diavoorstelling te starten, anders werken de linkjes niet.</vt:lpstr>
      <vt:lpstr>‘God Games’</vt:lpstr>
      <vt:lpstr>Verrijkend leermiddel</vt:lpstr>
      <vt:lpstr>Digispel The Game</vt:lpstr>
      <vt:lpstr>Aan de slag</vt:lpstr>
      <vt:lpstr>Level</vt:lpstr>
      <vt:lpstr>Level 5: Digi Spelmaster</vt:lpstr>
      <vt:lpstr>PowerPoint-presentatie</vt:lpstr>
    </vt:vector>
  </TitlesOfParts>
  <Company>Windesheim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Rina Timmerman-Schultink</dc:creator>
  <cp:lastModifiedBy>Rina Timmerman-Schultink</cp:lastModifiedBy>
  <cp:revision>202</cp:revision>
  <dcterms:created xsi:type="dcterms:W3CDTF">2018-05-08T08:35:12Z</dcterms:created>
  <dcterms:modified xsi:type="dcterms:W3CDTF">2020-02-07T21:18:32Z</dcterms:modified>
</cp:coreProperties>
</file>